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51" r:id="rId4"/>
    <p:sldId id="350" r:id="rId5"/>
    <p:sldId id="324" r:id="rId6"/>
    <p:sldId id="325" r:id="rId7"/>
    <p:sldId id="329" r:id="rId8"/>
    <p:sldId id="330" r:id="rId9"/>
    <p:sldId id="331" r:id="rId10"/>
    <p:sldId id="332" r:id="rId11"/>
    <p:sldId id="333" r:id="rId12"/>
    <p:sldId id="352" r:id="rId13"/>
    <p:sldId id="337" r:id="rId14"/>
    <p:sldId id="338" r:id="rId15"/>
    <p:sldId id="339" r:id="rId16"/>
    <p:sldId id="353" r:id="rId17"/>
    <p:sldId id="340" r:id="rId18"/>
    <p:sldId id="341" r:id="rId19"/>
    <p:sldId id="280" r:id="rId20"/>
    <p:sldId id="281" r:id="rId21"/>
    <p:sldId id="282" r:id="rId22"/>
    <p:sldId id="283" r:id="rId23"/>
    <p:sldId id="284" r:id="rId24"/>
    <p:sldId id="285" r:id="rId25"/>
    <p:sldId id="295" r:id="rId26"/>
    <p:sldId id="296" r:id="rId27"/>
    <p:sldId id="297" r:id="rId28"/>
    <p:sldId id="286" r:id="rId29"/>
    <p:sldId id="287" r:id="rId30"/>
    <p:sldId id="288" r:id="rId31"/>
    <p:sldId id="289" r:id="rId32"/>
    <p:sldId id="290" r:id="rId33"/>
    <p:sldId id="354" r:id="rId34"/>
    <p:sldId id="292" r:id="rId35"/>
    <p:sldId id="293" r:id="rId36"/>
    <p:sldId id="302" r:id="rId37"/>
    <p:sldId id="347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7"/>
    <p:restoredTop sz="93642"/>
  </p:normalViewPr>
  <p:slideViewPr>
    <p:cSldViewPr snapToGrid="0" snapToObjects="1">
      <p:cViewPr varScale="1">
        <p:scale>
          <a:sx n="101" d="100"/>
          <a:sy n="101" d="100"/>
        </p:scale>
        <p:origin x="14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1B7CE-401E-A14F-9D4B-3E207DBBB3FF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0460D-0441-E440-BB11-472DE88A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</a:t>
            </a:r>
            <a:r>
              <a:rPr lang="en-US" baseline="0" dirty="0"/>
              <a:t> ensure food security worldwide we must increase productivity without increasing land use.</a:t>
            </a:r>
          </a:p>
          <a:p>
            <a:endParaRPr lang="en-US" dirty="0"/>
          </a:p>
          <a:p>
            <a:r>
              <a:rPr lang="en-US" dirty="0"/>
              <a:t>One part of achieving</a:t>
            </a:r>
            <a:r>
              <a:rPr lang="en-US" baseline="0" dirty="0"/>
              <a:t> this is to develop cheap, multivalent vaccines for </a:t>
            </a:r>
            <a:r>
              <a:rPr lang="en-US" baseline="0" dirty="0" err="1"/>
              <a:t>Eimeria</a:t>
            </a:r>
            <a:r>
              <a:rPr lang="en-US" baseline="0" dirty="0"/>
              <a:t>, one of the most important parasites of domestic chickens.</a:t>
            </a:r>
          </a:p>
          <a:p>
            <a:endParaRPr lang="en-US" dirty="0"/>
          </a:p>
          <a:p>
            <a:r>
              <a:rPr lang="en-US" dirty="0"/>
              <a:t>In order to develop these vaccines</a:t>
            </a:r>
            <a:r>
              <a:rPr lang="en-US" baseline="0" dirty="0"/>
              <a:t> we need the parts list of vaccines candidates and we need to better understand the basic biology of the parasite and how it interacts with its host. </a:t>
            </a:r>
          </a:p>
          <a:p>
            <a:endParaRPr lang="en-US" baseline="0" dirty="0"/>
          </a:p>
          <a:p>
            <a:r>
              <a:rPr lang="en-US" baseline="0" dirty="0"/>
              <a:t>We have achieved the first step by sequencing the genomes of all seven species of </a:t>
            </a:r>
            <a:r>
              <a:rPr lang="en-US" baseline="0" dirty="0" err="1"/>
              <a:t>Eimeria</a:t>
            </a:r>
            <a:r>
              <a:rPr lang="en-US" baseline="0" dirty="0"/>
              <a:t> which infect domestic chickens. We have also used this data to go a little way towards improving our understanding of the basic biology of the parasite.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may make it more difficult to design vaccines against them</a:t>
            </a:r>
          </a:p>
          <a:p>
            <a:r>
              <a:rPr lang="en-US" dirty="0"/>
              <a:t>To have a better chance we must improve our understanding of how they evade the immune response</a:t>
            </a:r>
          </a:p>
          <a:p>
            <a:pPr marL="285750" indent="-285750">
              <a:buFont typeface="Arial"/>
              <a:buChar char="•"/>
            </a:pPr>
            <a:r>
              <a:rPr lang="en-US" i="1" dirty="0" err="1"/>
              <a:t>Var</a:t>
            </a:r>
            <a:r>
              <a:rPr lang="en-US" dirty="0"/>
              <a:t> genes are thought to mediate chronic infection through switching (as well as mediating </a:t>
            </a:r>
            <a:r>
              <a:rPr lang="en-US" dirty="0" err="1"/>
              <a:t>cytoadherence</a:t>
            </a:r>
            <a:r>
              <a:rPr lang="en-US" dirty="0"/>
              <a:t> and </a:t>
            </a:r>
            <a:r>
              <a:rPr lang="en-US" dirty="0" err="1"/>
              <a:t>rosetting</a:t>
            </a:r>
            <a:r>
              <a:rPr lang="en-US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Models based on </a:t>
            </a:r>
            <a:r>
              <a:rPr lang="en-US" i="1" dirty="0" err="1"/>
              <a:t>var</a:t>
            </a:r>
            <a:r>
              <a:rPr lang="en-US" dirty="0"/>
              <a:t> gene switching do not account for chronic infections observed and </a:t>
            </a:r>
            <a:r>
              <a:rPr lang="en-US" i="1" dirty="0" err="1"/>
              <a:t>vars</a:t>
            </a:r>
            <a:r>
              <a:rPr lang="en-US" dirty="0"/>
              <a:t> are not found in any other malaria species, including several infecting humans, despite the establishment of chronic infections, </a:t>
            </a:r>
            <a:r>
              <a:rPr lang="en-US" dirty="0" err="1"/>
              <a:t>cytoadherence</a:t>
            </a:r>
            <a:r>
              <a:rPr lang="en-US" dirty="0"/>
              <a:t> and </a:t>
            </a:r>
            <a:r>
              <a:rPr lang="en-US" dirty="0" err="1"/>
              <a:t>rosetting</a:t>
            </a:r>
            <a:r>
              <a:rPr lang="en-US" dirty="0"/>
              <a:t> in these species.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E64DE-AD3F-0C4D-98F2-B8524050A2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0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 dirty="0" err="1"/>
              <a:t>Var</a:t>
            </a:r>
            <a:r>
              <a:rPr lang="en-US" dirty="0"/>
              <a:t> genes of </a:t>
            </a:r>
            <a:r>
              <a:rPr lang="en-US" i="1" dirty="0"/>
              <a:t>P. falciparum </a:t>
            </a:r>
            <a:r>
              <a:rPr lang="en-US" dirty="0"/>
              <a:t>are thought to mediate chronic infection through antigenic variation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Models based on </a:t>
            </a:r>
            <a:r>
              <a:rPr lang="en-US" i="1" dirty="0" err="1"/>
              <a:t>var</a:t>
            </a:r>
            <a:r>
              <a:rPr lang="en-US" dirty="0"/>
              <a:t> gene switching do not account for observed chronic infections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err="1"/>
              <a:t>Vars</a:t>
            </a:r>
            <a:r>
              <a:rPr lang="en-US" dirty="0"/>
              <a:t> are not found in most malaria species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don</a:t>
            </a:r>
            <a:r>
              <a:rPr lang="fr-FR" dirty="0"/>
              <a:t>’</a:t>
            </a:r>
            <a:r>
              <a:rPr lang="en-US" dirty="0"/>
              <a:t>t understand early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C60BC-EC61-FC4A-92F9-133970BB59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5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E64DE-AD3F-0C4D-98F2-B8524050A2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pattern of </a:t>
            </a:r>
            <a:r>
              <a:rPr lang="en-US" dirty="0" err="1"/>
              <a:t>pir</a:t>
            </a:r>
            <a:r>
              <a:rPr lang="en-US" dirty="0"/>
              <a:t> gene </a:t>
            </a:r>
            <a:r>
              <a:rPr lang="en-US" dirty="0" err="1"/>
              <a:t>downregulation</a:t>
            </a:r>
            <a:r>
              <a:rPr lang="en-US" dirty="0"/>
              <a:t> with a small number </a:t>
            </a:r>
            <a:r>
              <a:rPr lang="en-US" dirty="0" err="1"/>
              <a:t>upregulated</a:t>
            </a:r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fact we see variation between mice</a:t>
            </a:r>
          </a:p>
          <a:p>
            <a:r>
              <a:rPr lang="en-US" baseline="0" dirty="0"/>
              <a:t>We see </a:t>
            </a:r>
            <a:r>
              <a:rPr lang="en-US" baseline="0" dirty="0" err="1"/>
              <a:t>coexpression</a:t>
            </a:r>
            <a:r>
              <a:rPr lang="en-US" baseline="0" dirty="0"/>
              <a:t> of particular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E64DE-AD3F-0C4D-98F2-B8524050A2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Toxoplasma we know quite a lot about genes involved in host-parasite interactions, but largely in the intermediate host. Are similar sorts of genes important in definitive hosts? Does a simpler life cycle mean simpler parasites? …..</a:t>
            </a:r>
          </a:p>
          <a:p>
            <a:endParaRPr lang="en-US" baseline="0" dirty="0"/>
          </a:p>
          <a:p>
            <a:r>
              <a:rPr lang="en-US" baseline="0" dirty="0"/>
              <a:t>Earlier work on parts of the E. </a:t>
            </a:r>
            <a:r>
              <a:rPr lang="en-US" baseline="0" dirty="0" err="1"/>
              <a:t>tenella</a:t>
            </a:r>
            <a:r>
              <a:rPr lang="en-US" baseline="0" dirty="0"/>
              <a:t> genome has suggested a very unusual genome structure</a:t>
            </a:r>
          </a:p>
          <a:p>
            <a:endParaRPr lang="en-US" baseline="0" dirty="0"/>
          </a:p>
          <a:p>
            <a:r>
              <a:rPr lang="en-US" baseline="0" dirty="0"/>
              <a:t>Developing a general interest in interaction with host immune system. Fascinated by the way each parasite develops new gene families for this purpose.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Improved resolution of the larger clade,</a:t>
            </a:r>
            <a:r>
              <a:rPr lang="en-US" baseline="0" dirty="0"/>
              <a:t> which makes sense with </a:t>
            </a:r>
            <a:r>
              <a:rPr lang="en-US" i="1" baseline="0" dirty="0"/>
              <a:t>sag</a:t>
            </a:r>
            <a:r>
              <a:rPr lang="en-US" baseline="0" dirty="0"/>
              <a:t> antigen genes</a:t>
            </a:r>
          </a:p>
          <a:p>
            <a:endParaRPr lang="en-US" baseline="0" dirty="0"/>
          </a:p>
          <a:p>
            <a:r>
              <a:rPr lang="en-US" baseline="0" dirty="0"/>
              <a:t>Arranged much of the E. </a:t>
            </a:r>
            <a:r>
              <a:rPr lang="en-US" baseline="0" dirty="0" err="1"/>
              <a:t>tenella</a:t>
            </a:r>
            <a:r>
              <a:rPr lang="en-US" baseline="0" dirty="0"/>
              <a:t> data into chromosomes.</a:t>
            </a:r>
          </a:p>
          <a:p>
            <a:endParaRPr lang="en-US" baseline="0" dirty="0"/>
          </a:p>
          <a:p>
            <a:r>
              <a:rPr lang="en-US" baseline="0" dirty="0"/>
              <a:t>Much </a:t>
            </a:r>
            <a:r>
              <a:rPr lang="en-US" baseline="0" dirty="0" err="1"/>
              <a:t>synteny</a:t>
            </a:r>
            <a:r>
              <a:rPr lang="en-US" baseline="0" dirty="0"/>
              <a:t> lost between clades</a:t>
            </a:r>
          </a:p>
          <a:p>
            <a:endParaRPr lang="en-US" baseline="0" dirty="0"/>
          </a:p>
          <a:p>
            <a:r>
              <a:rPr lang="en-US" baseline="0" dirty="0"/>
              <a:t>Pattern of repeat rich/poor regions common to all chromosomes of all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repeats are more</a:t>
            </a:r>
            <a:r>
              <a:rPr lang="en-US" baseline="0" dirty="0"/>
              <a:t> often CAG-related than anything else and these are enriched in coding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repeats result in strings</a:t>
            </a:r>
            <a:r>
              <a:rPr lang="en-US" baseline="0" dirty="0"/>
              <a:t> of single amino acids, mostly A, Q or S.</a:t>
            </a:r>
          </a:p>
          <a:p>
            <a:endParaRPr lang="en-US" baseline="0" dirty="0"/>
          </a:p>
          <a:p>
            <a:r>
              <a:rPr lang="en-US" baseline="0" dirty="0"/>
              <a:t>There are more HAARs in </a:t>
            </a:r>
            <a:r>
              <a:rPr lang="en-US" baseline="0" dirty="0" err="1"/>
              <a:t>Eimeria</a:t>
            </a:r>
            <a:r>
              <a:rPr lang="en-US" baseline="0" dirty="0"/>
              <a:t> than in any other species examined and they are distinct from those of closely related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repeats appear to be structurally neutral in</a:t>
            </a:r>
            <a:r>
              <a:rPr lang="en-US" baseline="0" dirty="0"/>
              <a:t> most cases.</a:t>
            </a:r>
          </a:p>
          <a:p>
            <a:endParaRPr lang="en-US" baseline="0" dirty="0"/>
          </a:p>
          <a:p>
            <a:r>
              <a:rPr lang="en-US" baseline="0" dirty="0"/>
              <a:t>Could their function lie at the level of the genome sequence, but be tolerated in protein sequences?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0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analysis had identified something resembling transposons but they</a:t>
            </a:r>
            <a:r>
              <a:rPr lang="en-US" baseline="0" dirty="0"/>
              <a:t> had not been </a:t>
            </a:r>
            <a:r>
              <a:rPr lang="en-US" baseline="0" dirty="0" err="1"/>
              <a:t>characterised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We have shown that these are </a:t>
            </a:r>
            <a:r>
              <a:rPr lang="en-US" dirty="0" err="1"/>
              <a:t>chromoviruses</a:t>
            </a:r>
            <a:r>
              <a:rPr lang="en-US" dirty="0"/>
              <a:t>, a group of widely distributed</a:t>
            </a:r>
            <a:r>
              <a:rPr lang="en-US" baseline="0" dirty="0"/>
              <a:t> </a:t>
            </a:r>
            <a:r>
              <a:rPr lang="en-US" baseline="0" dirty="0" err="1"/>
              <a:t>retrotransposons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No sort of </a:t>
            </a:r>
            <a:r>
              <a:rPr lang="en-US" baseline="0" dirty="0" err="1"/>
              <a:t>retrotransposon</a:t>
            </a:r>
            <a:r>
              <a:rPr lang="en-US" baseline="0" dirty="0"/>
              <a:t> has been seen in any other </a:t>
            </a:r>
            <a:r>
              <a:rPr lang="en-US" baseline="0" dirty="0" err="1"/>
              <a:t>apicomplexan</a:t>
            </a:r>
            <a:r>
              <a:rPr lang="en-US" baseline="0" dirty="0"/>
              <a:t> genome.</a:t>
            </a:r>
          </a:p>
          <a:p>
            <a:endParaRPr lang="en-US" baseline="0" dirty="0"/>
          </a:p>
          <a:p>
            <a:r>
              <a:rPr lang="en-US" baseline="0" dirty="0"/>
              <a:t>They appear to be degraded and show little evidence of </a:t>
            </a:r>
            <a:r>
              <a:rPr lang="en-US" baseline="0" dirty="0" err="1"/>
              <a:t>retrotransposition</a:t>
            </a:r>
            <a:r>
              <a:rPr lang="en-US" baseline="0" dirty="0"/>
              <a:t> but are expressed in many cases.</a:t>
            </a:r>
          </a:p>
          <a:p>
            <a:endParaRPr lang="en-US" baseline="0" dirty="0"/>
          </a:p>
          <a:p>
            <a:r>
              <a:rPr lang="en-US" baseline="0" dirty="0"/>
              <a:t>Their origin is currently unclear, but it is tempting to think they have remained in this lineage from the plant ancestor of the </a:t>
            </a:r>
            <a:r>
              <a:rPr lang="en-US" baseline="0" dirty="0" err="1"/>
              <a:t>apicoplast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dirty="0"/>
              <a:t>Suggests</a:t>
            </a:r>
            <a:r>
              <a:rPr lang="en-US" baseline="0" dirty="0"/>
              <a:t> intact </a:t>
            </a:r>
            <a:r>
              <a:rPr lang="en-US" baseline="0" dirty="0" err="1"/>
              <a:t>retrotransposons</a:t>
            </a:r>
            <a:r>
              <a:rPr lang="en-US" baseline="0" dirty="0"/>
              <a:t> might be found in other </a:t>
            </a:r>
            <a:r>
              <a:rPr lang="en-US" baseline="0" dirty="0" err="1"/>
              <a:t>Eimeria</a:t>
            </a:r>
            <a:r>
              <a:rPr lang="en-US" baseline="0" dirty="0"/>
              <a:t>/</a:t>
            </a:r>
            <a:r>
              <a:rPr lang="en-US" baseline="0" dirty="0" err="1"/>
              <a:t>Apicomplexa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shown</a:t>
            </a:r>
            <a:r>
              <a:rPr lang="en-US" baseline="0" dirty="0"/>
              <a:t> that multiple members expressed in a single cell</a:t>
            </a:r>
          </a:p>
          <a:p>
            <a:endParaRPr lang="en-US" baseline="0" dirty="0"/>
          </a:p>
          <a:p>
            <a:r>
              <a:rPr lang="en-US" baseline="0" dirty="0"/>
              <a:t>One subfamily bind host cells</a:t>
            </a:r>
          </a:p>
          <a:p>
            <a:endParaRPr lang="en-US" baseline="0" dirty="0"/>
          </a:p>
          <a:p>
            <a:r>
              <a:rPr lang="en-US" baseline="0" dirty="0"/>
              <a:t>Members of the same subfamily are known to induce and inflammatory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46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antigens</a:t>
            </a:r>
            <a:r>
              <a:rPr lang="en-US" baseline="0" dirty="0"/>
              <a:t> appear to be relevant both for the simpler life cycle evolution and of course for host-parasite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9CE3-FD41-9C4B-A21D-69999B242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0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4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5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1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9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2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9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0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E1958-FAFF-264D-80F5-10A12DF56CF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3CAAD-4FBD-EA45-AD46-DFD72081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tsci.usyd.edu.au/about/staff/jslapeta.s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742" y="236906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Comparative genomics of apicomplexans – with a focus on large gene families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0284" y="5066703"/>
            <a:ext cx="6980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Reid </a:t>
            </a:r>
          </a:p>
          <a:p>
            <a:r>
              <a:rPr lang="en-US" dirty="0" err="1"/>
              <a:t>Wellcome</a:t>
            </a:r>
            <a:r>
              <a:rPr lang="en-US" dirty="0"/>
              <a:t> Sanger Institute/LSHTM</a:t>
            </a:r>
          </a:p>
          <a:p>
            <a:endParaRPr lang="en-US" dirty="0"/>
          </a:p>
          <a:p>
            <a:r>
              <a:rPr lang="en-US" dirty="0"/>
              <a:t>LSHTM Pathogen Genomics 2021</a:t>
            </a:r>
          </a:p>
        </p:txBody>
      </p:sp>
    </p:spTree>
    <p:extLst>
      <p:ext uri="{BB962C8B-B14F-4D97-AF65-F5344CB8AC3E}">
        <p14:creationId xmlns:p14="http://schemas.microsoft.com/office/powerpoint/2010/main" val="76005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ar_structures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700"/>
            <a:ext cx="6922239" cy="6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Chromovirus</a:t>
            </a:r>
            <a:r>
              <a:rPr lang="en-US" dirty="0"/>
              <a:t> </a:t>
            </a:r>
            <a:r>
              <a:rPr lang="en-US" dirty="0" err="1"/>
              <a:t>retrotransposons</a:t>
            </a:r>
            <a:endParaRPr lang="en-US" dirty="0"/>
          </a:p>
        </p:txBody>
      </p:sp>
      <p:pic>
        <p:nvPicPr>
          <p:cNvPr id="4" name="Picture 3" descr="transposon_domains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3" y="2164919"/>
            <a:ext cx="4267296" cy="23576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33349" y="1513449"/>
            <a:ext cx="3863231" cy="3929032"/>
            <a:chOff x="4633349" y="1513449"/>
            <a:chExt cx="3863231" cy="3929032"/>
          </a:xfrm>
        </p:grpSpPr>
        <p:pic>
          <p:nvPicPr>
            <p:cNvPr id="5" name="Picture 4" descr="transposon_tree-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349" y="1513449"/>
              <a:ext cx="3863231" cy="392903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633349" y="5154881"/>
              <a:ext cx="679836" cy="28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89578" y="6397808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</a:t>
            </a:r>
            <a:r>
              <a:rPr lang="en-US" sz="1400"/>
              <a:t>al. </a:t>
            </a:r>
            <a:r>
              <a:rPr lang="en-US" sz="1400" dirty="0"/>
              <a:t>(2014), Genome Research</a:t>
            </a:r>
          </a:p>
        </p:txBody>
      </p:sp>
    </p:spTree>
    <p:extLst>
      <p:ext uri="{BB962C8B-B14F-4D97-AF65-F5344CB8AC3E}">
        <p14:creationId xmlns:p14="http://schemas.microsoft.com/office/powerpoint/2010/main" val="47009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890" y="96588"/>
            <a:ext cx="8551784" cy="806523"/>
          </a:xfrm>
        </p:spPr>
        <p:txBody>
          <a:bodyPr>
            <a:noAutofit/>
          </a:bodyPr>
          <a:lstStyle/>
          <a:p>
            <a:r>
              <a:rPr lang="en-US" sz="3600" i="1" dirty="0" err="1"/>
              <a:t>Eimeria</a:t>
            </a:r>
            <a:r>
              <a:rPr lang="en-US" sz="3600" dirty="0"/>
              <a:t> surface antigens - SAGs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11" y="1500732"/>
            <a:ext cx="4775200" cy="402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8511" y="6374290"/>
            <a:ext cx="251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Tabares</a:t>
            </a:r>
            <a:r>
              <a:rPr lang="en-US" dirty="0"/>
              <a:t> et al. (2004)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267410" y="1500732"/>
            <a:ext cx="510781" cy="19783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26678" y="2274525"/>
            <a:ext cx="182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Sporozoites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6267410" y="3555816"/>
            <a:ext cx="510781" cy="19783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6678" y="4329609"/>
            <a:ext cx="182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</a:t>
            </a:r>
            <a:r>
              <a:rPr lang="en-US" dirty="0" err="1"/>
              <a:t>merozoites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6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g_location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6710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9578" y="6422860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</a:t>
            </a:r>
            <a:r>
              <a:rPr lang="en-US" sz="1400"/>
              <a:t>al. </a:t>
            </a:r>
            <a:r>
              <a:rPr lang="en-US" sz="1400" dirty="0"/>
              <a:t>(2014), Genome Research</a:t>
            </a:r>
          </a:p>
        </p:txBody>
      </p:sp>
    </p:spTree>
    <p:extLst>
      <p:ext uri="{BB962C8B-B14F-4D97-AF65-F5344CB8AC3E}">
        <p14:creationId xmlns:p14="http://schemas.microsoft.com/office/powerpoint/2010/main" val="203497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perimental resul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4" y="1664277"/>
            <a:ext cx="7370987" cy="252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773"/>
            <a:ext cx="8229600" cy="895671"/>
          </a:xfrm>
        </p:spPr>
        <p:txBody>
          <a:bodyPr/>
          <a:lstStyle/>
          <a:p>
            <a:r>
              <a:rPr lang="en-US" dirty="0"/>
              <a:t>SAG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9579" y="4193227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al. (2014), Genome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564" y="1227715"/>
            <a:ext cx="390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Multiple genes expressed per parasite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1719" y="1232972"/>
            <a:ext cx="338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err="1"/>
              <a:t>sagA</a:t>
            </a:r>
            <a:r>
              <a:rPr lang="en-US" u="sng" dirty="0"/>
              <a:t> but not </a:t>
            </a:r>
            <a:r>
              <a:rPr lang="en-US" i="1" u="sng" dirty="0" err="1"/>
              <a:t>sagB</a:t>
            </a:r>
            <a:r>
              <a:rPr lang="en-US" u="sng" dirty="0"/>
              <a:t> bind host cells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9579" y="6265598"/>
            <a:ext cx="23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Chow et al., </a:t>
            </a:r>
            <a:r>
              <a:rPr lang="en-US" sz="1400" dirty="0" err="1"/>
              <a:t>PLoS</a:t>
            </a:r>
            <a:r>
              <a:rPr lang="en-US" sz="1400" dirty="0"/>
              <a:t> One (2011)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463023" y="4753177"/>
            <a:ext cx="298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Some members of </a:t>
            </a:r>
            <a:r>
              <a:rPr lang="en-US" u="sng" dirty="0" err="1"/>
              <a:t>sagA</a:t>
            </a:r>
            <a:r>
              <a:rPr lang="en-US" u="sng" dirty="0"/>
              <a:t> family but not </a:t>
            </a:r>
            <a:r>
              <a:rPr lang="en-US" u="sng" dirty="0" err="1"/>
              <a:t>sagB</a:t>
            </a:r>
            <a:r>
              <a:rPr lang="en-US" u="sng" dirty="0"/>
              <a:t> induce inflammatory response</a:t>
            </a:r>
          </a:p>
        </p:txBody>
      </p:sp>
      <p:pic>
        <p:nvPicPr>
          <p:cNvPr id="11" name="Picture 10" descr="journal.pone.0025233.g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43241"/>
            <a:ext cx="4781719" cy="23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Distribution of </a:t>
            </a:r>
            <a:r>
              <a:rPr lang="en-US" i="1" dirty="0"/>
              <a:t>sag</a:t>
            </a:r>
            <a:r>
              <a:rPr lang="en-US" dirty="0"/>
              <a:t> subfamilies</a:t>
            </a:r>
          </a:p>
        </p:txBody>
      </p:sp>
      <p:pic>
        <p:nvPicPr>
          <p:cNvPr id="5" name="Picture 4" descr="sag_tabl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758"/>
            <a:ext cx="9144000" cy="440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890" y="11922"/>
            <a:ext cx="8551784" cy="750078"/>
          </a:xfrm>
        </p:spPr>
        <p:txBody>
          <a:bodyPr>
            <a:noAutofit/>
          </a:bodyPr>
          <a:lstStyle/>
          <a:p>
            <a:r>
              <a:rPr lang="en-US" sz="3600" i="1" dirty="0"/>
              <a:t>Toxoplasma</a:t>
            </a:r>
            <a:r>
              <a:rPr lang="en-US" sz="3600" dirty="0"/>
              <a:t> surface antigen gene family (</a:t>
            </a:r>
            <a:r>
              <a:rPr lang="en-US" sz="3600" i="1" dirty="0" err="1"/>
              <a:t>srs</a:t>
            </a:r>
            <a:r>
              <a:rPr lang="en-US" sz="3600" dirty="0"/>
              <a:t>)</a:t>
            </a:r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7" y="1239587"/>
            <a:ext cx="3936476" cy="5022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545" y="6374290"/>
            <a:ext cx="340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Reid et al. (2012). </a:t>
            </a:r>
            <a:r>
              <a:rPr lang="en-US" dirty="0" err="1"/>
              <a:t>PLoS</a:t>
            </a:r>
            <a:r>
              <a:rPr lang="en-US" dirty="0"/>
              <a:t> Pathogens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63822" y="1239588"/>
            <a:ext cx="2124648" cy="2012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12708" y="1013504"/>
            <a:ext cx="2998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Multiple genes expressed at once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Simple 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Many loci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Secreted/GPI-anchored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Immune evasion/</a:t>
            </a:r>
            <a:r>
              <a:rPr lang="en-US" sz="2000" dirty="0" err="1"/>
              <a:t>cytoadherence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751"/>
          <a:stretch/>
        </p:blipFill>
        <p:spPr>
          <a:xfrm>
            <a:off x="5539096" y="1058982"/>
            <a:ext cx="3315578" cy="50707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6077" y="6388575"/>
            <a:ext cx="254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Kim &amp; </a:t>
            </a:r>
            <a:r>
              <a:rPr lang="en-US" dirty="0" err="1"/>
              <a:t>Boothroyd</a:t>
            </a:r>
            <a:r>
              <a:rPr lang="en-US" dirty="0"/>
              <a:t> (2005).</a:t>
            </a:r>
          </a:p>
        </p:txBody>
      </p:sp>
    </p:spTree>
    <p:extLst>
      <p:ext uri="{BB962C8B-B14F-4D97-AF65-F5344CB8AC3E}">
        <p14:creationId xmlns:p14="http://schemas.microsoft.com/office/powerpoint/2010/main" val="203862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dirty="0"/>
              <a:t>Evolutionary origin of SAGs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3630" y="5941784"/>
            <a:ext cx="295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al. (2014), Genome Research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063630" y="6298640"/>
            <a:ext cx="274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Arredondo et al., PNAS (2012)</a:t>
            </a:r>
          </a:p>
        </p:txBody>
      </p:sp>
      <p:pic>
        <p:nvPicPr>
          <p:cNvPr id="3" name="Picture 2" descr="CAP_hypothe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9219"/>
            <a:ext cx="8164042" cy="34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15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Genome biology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Eimeria</a:t>
            </a:r>
            <a:r>
              <a:rPr lang="en-US" dirty="0"/>
              <a:t> proteome is the most repeat rich of any examined but we have no idea why</a:t>
            </a:r>
          </a:p>
          <a:p>
            <a:pPr lvl="1"/>
            <a:r>
              <a:rPr lang="en-US" dirty="0" err="1"/>
              <a:t>Chromovirus</a:t>
            </a:r>
            <a:r>
              <a:rPr lang="en-US" dirty="0"/>
              <a:t> </a:t>
            </a:r>
            <a:r>
              <a:rPr lang="en-US" dirty="0" err="1"/>
              <a:t>retrotransposons</a:t>
            </a:r>
            <a:r>
              <a:rPr lang="en-US" dirty="0"/>
              <a:t> are present in </a:t>
            </a:r>
            <a:r>
              <a:rPr lang="en-US" dirty="0" err="1"/>
              <a:t>apicomplexa</a:t>
            </a:r>
            <a:endParaRPr lang="en-US" dirty="0"/>
          </a:p>
          <a:p>
            <a:r>
              <a:rPr lang="en-US" dirty="0"/>
              <a:t>Host-parasite interactions</a:t>
            </a:r>
          </a:p>
          <a:p>
            <a:pPr lvl="1"/>
            <a:r>
              <a:rPr lang="en-US" i="1" dirty="0" err="1"/>
              <a:t>Eimeria</a:t>
            </a:r>
            <a:r>
              <a:rPr lang="en-US" dirty="0"/>
              <a:t> surface antigens are similar in many ways to those of </a:t>
            </a:r>
            <a:r>
              <a:rPr lang="en-US" i="1" dirty="0"/>
              <a:t>Toxoplasma</a:t>
            </a:r>
            <a:r>
              <a:rPr lang="en-US" dirty="0"/>
              <a:t> and even </a:t>
            </a:r>
            <a:r>
              <a:rPr lang="en-US" i="1" dirty="0"/>
              <a:t>Plasmodium</a:t>
            </a:r>
            <a:r>
              <a:rPr lang="en-US" dirty="0"/>
              <a:t> </a:t>
            </a:r>
            <a:r>
              <a:rPr lang="en-US" i="1" dirty="0" err="1"/>
              <a:t>pirs</a:t>
            </a:r>
            <a:r>
              <a:rPr lang="en-US" dirty="0"/>
              <a:t> and ought to perform similar roles, but are evolutionarily distinct.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20" y="103396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Vector-borne parasites establish chronic infections because their transmission is unpredictable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489" t="-2202" b="-1"/>
          <a:stretch/>
        </p:blipFill>
        <p:spPr>
          <a:xfrm>
            <a:off x="2679155" y="1884050"/>
            <a:ext cx="3958001" cy="4872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222" y="27156"/>
            <a:ext cx="8710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, long reads and chronic infection in malaria</a:t>
            </a:r>
          </a:p>
        </p:txBody>
      </p:sp>
    </p:spTree>
    <p:extLst>
      <p:ext uri="{BB962C8B-B14F-4D97-AF65-F5344CB8AC3E}">
        <p14:creationId xmlns:p14="http://schemas.microsoft.com/office/powerpoint/2010/main" val="27965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Eimeria</a:t>
            </a:r>
            <a:r>
              <a:rPr lang="en-US" dirty="0"/>
              <a:t> comparative genomics</a:t>
            </a:r>
          </a:p>
          <a:p>
            <a:pPr lvl="1"/>
            <a:r>
              <a:rPr lang="en-US" dirty="0"/>
              <a:t>Food security, crazy repeats and host-parasite interactions</a:t>
            </a:r>
          </a:p>
          <a:p>
            <a:r>
              <a:rPr lang="en-US" i="1" dirty="0"/>
              <a:t>Plasmodium </a:t>
            </a:r>
            <a:r>
              <a:rPr lang="en-US" dirty="0"/>
              <a:t>chronic infection</a:t>
            </a:r>
          </a:p>
          <a:p>
            <a:pPr lvl="1"/>
            <a:r>
              <a:rPr lang="en-US" dirty="0"/>
              <a:t>Malaria, long reads and 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9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Antigenic variation in </a:t>
            </a:r>
            <a:r>
              <a:rPr lang="en-US" sz="3200" i="1" dirty="0"/>
              <a:t>Plasmodium falciparum</a:t>
            </a:r>
          </a:p>
        </p:txBody>
      </p:sp>
      <p:pic>
        <p:nvPicPr>
          <p:cNvPr id="9" name="Picture 8" descr="antigenic vari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2" y="1703410"/>
            <a:ext cx="7141428" cy="43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1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Immune response to </a:t>
            </a:r>
            <a:r>
              <a:rPr lang="en-US" i="1" dirty="0"/>
              <a:t>P. </a:t>
            </a:r>
            <a:r>
              <a:rPr lang="en-US" i="1" dirty="0" err="1"/>
              <a:t>chabaudi</a:t>
            </a:r>
            <a:endParaRPr lang="en-US" i="1" dirty="0"/>
          </a:p>
        </p:txBody>
      </p:sp>
      <p:pic>
        <p:nvPicPr>
          <p:cNvPr id="4" name="Picture 3" descr="Screen Shot 2015-09-23 at 16.2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61" y="1417638"/>
            <a:ext cx="5092655" cy="3468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8304" y="6423520"/>
            <a:ext cx="412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Philips et al. (1997). Parasite Immunology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591484" y="5173517"/>
            <a:ext cx="21129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peak of </a:t>
            </a:r>
            <a:r>
              <a:rPr lang="en-US" sz="1400" dirty="0" err="1"/>
              <a:t>parasitemia</a:t>
            </a:r>
            <a:r>
              <a:rPr lang="en-US" sz="1400" dirty="0"/>
              <a:t> (acute): 100uL of blood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9396" y="4936980"/>
            <a:ext cx="0" cy="236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78921" y="5697392"/>
            <a:ext cx="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3893738" y="5176692"/>
            <a:ext cx="2569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Recrudescence (chronic): exsanguination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34456" y="5697392"/>
            <a:ext cx="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1125" y="6453188"/>
            <a:ext cx="266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Thibaut</a:t>
            </a:r>
            <a:r>
              <a:rPr lang="en-US" dirty="0"/>
              <a:t> </a:t>
            </a:r>
            <a:r>
              <a:rPr lang="en-US" dirty="0" err="1"/>
              <a:t>Brugat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011167" y="4886456"/>
            <a:ext cx="123289" cy="288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111124" y="5924405"/>
            <a:ext cx="823008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Blood sample (from the same mouse at those 2 different time points)</a:t>
            </a:r>
          </a:p>
          <a:p>
            <a:pPr algn="ctr" eaLnBrk="1" hangingPunct="1">
              <a:buFont typeface="Wingdings" charset="0"/>
              <a:buChar char="à"/>
            </a:pPr>
            <a:r>
              <a:rPr lang="en-US" sz="1400" dirty="0">
                <a:sym typeface="Wingdings" charset="0"/>
              </a:rPr>
              <a:t>Purification of parasite RNA  RNA-</a:t>
            </a:r>
            <a:r>
              <a:rPr lang="en-US" sz="1400" dirty="0" err="1">
                <a:sym typeface="Wingdings" charset="0"/>
              </a:rPr>
              <a:t>seq</a:t>
            </a:r>
            <a:endParaRPr lang="en-US" sz="1400" dirty="0"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7" grpId="0"/>
      <p:bldP spid="19" grpId="0"/>
      <p:bldP spid="21" grpId="0"/>
      <p:bldP spid="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Chronic parasites express many fewer </a:t>
            </a:r>
            <a:r>
              <a:rPr lang="en-US" i="1" dirty="0" err="1"/>
              <a:t>pir</a:t>
            </a:r>
            <a:r>
              <a:rPr lang="en-US" dirty="0"/>
              <a:t> genes</a:t>
            </a:r>
          </a:p>
        </p:txBody>
      </p:sp>
      <p:pic>
        <p:nvPicPr>
          <p:cNvPr id="3" name="Picture 2" descr="hotpie w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6" y="1717280"/>
            <a:ext cx="7422109" cy="4729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7989" y="6447279"/>
            <a:ext cx="36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Brugat</a:t>
            </a:r>
            <a:r>
              <a:rPr lang="en-US" sz="1400" dirty="0"/>
              <a:t>, Reid et al. (2017), Nature Microbiology</a:t>
            </a:r>
          </a:p>
        </p:txBody>
      </p:sp>
    </p:spTree>
    <p:extLst>
      <p:ext uri="{BB962C8B-B14F-4D97-AF65-F5344CB8AC3E}">
        <p14:creationId xmlns:p14="http://schemas.microsoft.com/office/powerpoint/2010/main" val="191887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736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Are changes in gene expression consistent with antigenic variation?</a:t>
            </a:r>
          </a:p>
        </p:txBody>
      </p:sp>
      <p:pic>
        <p:nvPicPr>
          <p:cNvPr id="5" name="Picture 4" descr="mutant parasitemia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4" y="1093874"/>
            <a:ext cx="4125790" cy="2805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7381" y="3899411"/>
            <a:ext cx="21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Wild-type C57BL/6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9930" y="3903596"/>
            <a:ext cx="19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cell deficient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6042" y="3899411"/>
            <a:ext cx="21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α/β T cell deficient</a:t>
            </a:r>
          </a:p>
        </p:txBody>
      </p:sp>
      <p:pic>
        <p:nvPicPr>
          <p:cNvPr id="3" name="Picture 2" descr="hotpie 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0" y="4392319"/>
            <a:ext cx="7412160" cy="24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Establishment of chronic infection does not involve the adaptive immune system and is therefore not mediated by antigenic variation.</a:t>
            </a:r>
          </a:p>
          <a:p>
            <a:r>
              <a:rPr lang="en-US" dirty="0"/>
              <a:t>It does however involve large changes in expression of </a:t>
            </a:r>
            <a:r>
              <a:rPr lang="en-US" i="1" dirty="0" err="1"/>
              <a:t>pir</a:t>
            </a:r>
            <a:r>
              <a:rPr lang="en-US" dirty="0"/>
              <a:t> genes.</a:t>
            </a:r>
          </a:p>
        </p:txBody>
      </p:sp>
    </p:spTree>
    <p:extLst>
      <p:ext uri="{BB962C8B-B14F-4D97-AF65-F5344CB8AC3E}">
        <p14:creationId xmlns:p14="http://schemas.microsoft.com/office/powerpoint/2010/main" val="990764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840" y="274638"/>
            <a:ext cx="8698564" cy="1143000"/>
          </a:xfrm>
        </p:spPr>
        <p:txBody>
          <a:bodyPr>
            <a:noAutofit/>
          </a:bodyPr>
          <a:lstStyle/>
          <a:p>
            <a:r>
              <a:rPr lang="en-US" sz="3600" dirty="0"/>
              <a:t>Finishing the </a:t>
            </a:r>
            <a:r>
              <a:rPr lang="en-US" sz="3600" i="1" dirty="0"/>
              <a:t>Plasmodium </a:t>
            </a:r>
            <a:r>
              <a:rPr lang="en-US" sz="3600" i="1" dirty="0" err="1"/>
              <a:t>chabaudi</a:t>
            </a:r>
            <a:r>
              <a:rPr lang="en-US" sz="3600" i="1" dirty="0"/>
              <a:t> </a:t>
            </a:r>
            <a:r>
              <a:rPr lang="en-US" sz="3600" dirty="0"/>
              <a:t>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Pir</a:t>
            </a:r>
            <a:r>
              <a:rPr lang="en-US" sz="2400" dirty="0"/>
              <a:t> gene family is large and diverse and many were not placed into chromosomes in the v2 assembly (Otto et al, 2014)</a:t>
            </a:r>
          </a:p>
          <a:p>
            <a:r>
              <a:rPr lang="en-US" sz="2400" dirty="0"/>
              <a:t>The genomic context of these genes appears to be important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4" y="3155818"/>
            <a:ext cx="3717953" cy="3218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18920"/>
            <a:ext cx="3810000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4848" y="3193651"/>
            <a:ext cx="321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PacBio</a:t>
            </a:r>
            <a:r>
              <a:rPr lang="en-US" sz="2400" dirty="0"/>
              <a:t> sequencer </a:t>
            </a:r>
          </a:p>
        </p:txBody>
      </p:sp>
    </p:spTree>
    <p:extLst>
      <p:ext uri="{BB962C8B-B14F-4D97-AF65-F5344CB8AC3E}">
        <p14:creationId xmlns:p14="http://schemas.microsoft.com/office/powerpoint/2010/main" val="357824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and new assembly stats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938646"/>
              </p:ext>
            </p:extLst>
          </p:nvPr>
        </p:nvGraphicFramePr>
        <p:xfrm>
          <a:off x="251729" y="1719646"/>
          <a:ext cx="8567505" cy="2353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Document" r:id="rId3" imgW="5410200" imgH="1485900" progId="Word.Document.12">
                  <p:embed/>
                </p:oleObj>
              </mc:Choice>
              <mc:Fallback>
                <p:oleObj name="Document" r:id="rId3" imgW="5410200" imgH="148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729" y="1719646"/>
                        <a:ext cx="8567505" cy="2353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07989" y="6447279"/>
            <a:ext cx="36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Brugat</a:t>
            </a:r>
            <a:r>
              <a:rPr lang="en-US" sz="1400" dirty="0"/>
              <a:t>, Reid et al. (2017), Nature Microbiology</a:t>
            </a:r>
          </a:p>
        </p:txBody>
      </p:sp>
    </p:spTree>
    <p:extLst>
      <p:ext uri="{BB962C8B-B14F-4D97-AF65-F5344CB8AC3E}">
        <p14:creationId xmlns:p14="http://schemas.microsoft.com/office/powerpoint/2010/main" val="13725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797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</a:t>
            </a:r>
            <a:r>
              <a:rPr lang="en-US" i="1" dirty="0" err="1"/>
              <a:t>pir</a:t>
            </a:r>
            <a:r>
              <a:rPr lang="en-US" dirty="0"/>
              <a:t> genes</a:t>
            </a:r>
          </a:p>
        </p:txBody>
      </p:sp>
      <p:pic>
        <p:nvPicPr>
          <p:cNvPr id="4" name="Picture 3" descr="All subtel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96" y="829396"/>
            <a:ext cx="6310326" cy="60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Distinctive </a:t>
            </a:r>
            <a:r>
              <a:rPr lang="en-US" sz="3200" i="1" dirty="0" err="1"/>
              <a:t>pir</a:t>
            </a:r>
            <a:r>
              <a:rPr lang="en-US" sz="3200" dirty="0"/>
              <a:t> gene loci are </a:t>
            </a:r>
            <a:br>
              <a:rPr lang="en-US" sz="3200" dirty="0"/>
            </a:br>
            <a:r>
              <a:rPr lang="en-US" sz="3200" dirty="0"/>
              <a:t>associated with chronicity</a:t>
            </a:r>
          </a:p>
        </p:txBody>
      </p:sp>
      <p:pic>
        <p:nvPicPr>
          <p:cNvPr id="3" name="Picture 2" descr="Figure2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9"/>
          <a:stretch/>
        </p:blipFill>
        <p:spPr>
          <a:xfrm>
            <a:off x="630805" y="1379901"/>
            <a:ext cx="4421777" cy="4884823"/>
          </a:xfrm>
          <a:prstGeom prst="rect">
            <a:avLst/>
          </a:prstGeom>
        </p:spPr>
      </p:pic>
      <p:pic>
        <p:nvPicPr>
          <p:cNvPr id="4" name="Picture 3" descr="pir expression w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6" y="1283691"/>
            <a:ext cx="3388834" cy="5091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7989" y="6447279"/>
            <a:ext cx="36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Brugat</a:t>
            </a:r>
            <a:r>
              <a:rPr lang="en-US" sz="1400" dirty="0"/>
              <a:t>, Reid et al. (2017), Nature Microbiology</a:t>
            </a:r>
          </a:p>
        </p:txBody>
      </p:sp>
    </p:spTree>
    <p:extLst>
      <p:ext uri="{BB962C8B-B14F-4D97-AF65-F5344CB8AC3E}">
        <p14:creationId xmlns:p14="http://schemas.microsoft.com/office/powerpoint/2010/main" val="38040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Increase in </a:t>
            </a:r>
            <a:r>
              <a:rPr lang="en-US" sz="3200" dirty="0" err="1"/>
              <a:t>ChAPL</a:t>
            </a:r>
            <a:r>
              <a:rPr lang="en-US" sz="3200" dirty="0"/>
              <a:t> expression is independent of the adaptive immune system</a:t>
            </a:r>
          </a:p>
        </p:txBody>
      </p:sp>
      <p:pic>
        <p:nvPicPr>
          <p:cNvPr id="5" name="Picture 4" descr="mutant parasitemia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" y="1767134"/>
            <a:ext cx="2404887" cy="1635323"/>
          </a:xfrm>
          <a:prstGeom prst="rect">
            <a:avLst/>
          </a:prstGeom>
        </p:spPr>
      </p:pic>
      <p:pic>
        <p:nvPicPr>
          <p:cNvPr id="3" name="Picture 2" descr="pir expression 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1" y="1767134"/>
            <a:ext cx="6236089" cy="48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Apicomplexa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tolweb.org/tree/ToLimages/apicomplex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3" y="1211782"/>
            <a:ext cx="8551754" cy="5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22144" y="6307415"/>
            <a:ext cx="1993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© </a:t>
            </a:r>
            <a:r>
              <a:rPr lang="en-US" dirty="0"/>
              <a:t>2011 </a:t>
            </a:r>
            <a:r>
              <a:rPr lang="en-US" dirty="0">
                <a:hlinkClick r:id="rId3"/>
              </a:rPr>
              <a:t>Jan Šlapeta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clusters of </a:t>
            </a:r>
            <a:r>
              <a:rPr lang="en-US" i="1" dirty="0" err="1"/>
              <a:t>pir</a:t>
            </a:r>
            <a:r>
              <a:rPr lang="en-US" dirty="0"/>
              <a:t> genes are prominent in the acute phase of infection (AAPLs) and the chronic phase (</a:t>
            </a:r>
            <a:r>
              <a:rPr lang="en-US" dirty="0" err="1"/>
              <a:t>ChAPLs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65412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22" y="274638"/>
            <a:ext cx="88900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Do chronic parasites have a different phenotype?</a:t>
            </a:r>
          </a:p>
        </p:txBody>
      </p:sp>
      <p:pic>
        <p:nvPicPr>
          <p:cNvPr id="6" name="Content Placeholder 3" descr="Figure3-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" b="67758"/>
          <a:stretch/>
        </p:blipFill>
        <p:spPr>
          <a:xfrm>
            <a:off x="556825" y="1558443"/>
            <a:ext cx="8421544" cy="3867212"/>
          </a:xfrm>
        </p:spPr>
      </p:pic>
      <p:sp>
        <p:nvSpPr>
          <p:cNvPr id="5" name="TextBox 4"/>
          <p:cNvSpPr txBox="1"/>
          <p:nvPr/>
        </p:nvSpPr>
        <p:spPr>
          <a:xfrm>
            <a:off x="5307989" y="6447279"/>
            <a:ext cx="363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Brugat</a:t>
            </a:r>
            <a:r>
              <a:rPr lang="en-US" sz="1400" dirty="0"/>
              <a:t>, Reid et al. (2017), Nature Microbiology</a:t>
            </a:r>
          </a:p>
        </p:txBody>
      </p:sp>
    </p:spTree>
    <p:extLst>
      <p:ext uri="{BB962C8B-B14F-4D97-AF65-F5344CB8AC3E}">
        <p14:creationId xmlns:p14="http://schemas.microsoft.com/office/powerpoint/2010/main" val="330638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3-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36" r="50436" b="51753"/>
          <a:stretch/>
        </p:blipFill>
        <p:spPr>
          <a:xfrm>
            <a:off x="767775" y="992072"/>
            <a:ext cx="2982956" cy="14101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67" y="0"/>
            <a:ext cx="8269116" cy="905934"/>
          </a:xfrm>
        </p:spPr>
        <p:txBody>
          <a:bodyPr>
            <a:normAutofit/>
          </a:bodyPr>
          <a:lstStyle/>
          <a:p>
            <a:r>
              <a:rPr lang="en-US" sz="2800" dirty="0"/>
              <a:t>Do </a:t>
            </a:r>
            <a:r>
              <a:rPr lang="en-US" sz="2800" dirty="0" err="1"/>
              <a:t>ChAPL</a:t>
            </a:r>
            <a:r>
              <a:rPr lang="en-US" sz="2800" dirty="0"/>
              <a:t>-expressing parasites exist early in infection?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5037667" y="6096000"/>
            <a:ext cx="1425222" cy="522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Figure3-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0" r="50436" b="18013"/>
          <a:stretch/>
        </p:blipFill>
        <p:spPr>
          <a:xfrm>
            <a:off x="767775" y="2842525"/>
            <a:ext cx="2982956" cy="2945913"/>
          </a:xfrm>
          <a:prstGeom prst="rect">
            <a:avLst/>
          </a:prstGeom>
        </p:spPr>
      </p:pic>
      <p:pic>
        <p:nvPicPr>
          <p:cNvPr id="3" name="Picture 2" descr="Clone hea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33" y="876300"/>
            <a:ext cx="2860322" cy="55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AAPL-expressing parasites establish chronic infection?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63531"/>
            <a:ext cx="5046662" cy="3213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62" y="1558925"/>
            <a:ext cx="2349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acute phase is dominated by parasites expressing AAPLs, but a small proportion express </a:t>
            </a:r>
            <a:r>
              <a:rPr lang="en-US" dirty="0" err="1"/>
              <a:t>ChAPLs</a:t>
            </a:r>
            <a:r>
              <a:rPr lang="en-US" dirty="0"/>
              <a:t>.</a:t>
            </a:r>
          </a:p>
          <a:p>
            <a:r>
              <a:rPr lang="en-US" dirty="0" err="1"/>
              <a:t>ChAPL</a:t>
            </a:r>
            <a:r>
              <a:rPr lang="en-US" dirty="0"/>
              <a:t>-expressing parasites come to dominate the chronic infection.</a:t>
            </a:r>
          </a:p>
          <a:p>
            <a:r>
              <a:rPr lang="en-US" dirty="0"/>
              <a:t>This change occurs independently of adaptive immunity and is therefore not antigenic variation.</a:t>
            </a:r>
          </a:p>
          <a:p>
            <a:r>
              <a:rPr lang="en-US" dirty="0"/>
              <a:t>Parasites can switch to </a:t>
            </a:r>
            <a:r>
              <a:rPr lang="en-US" dirty="0" err="1"/>
              <a:t>ChAPLs</a:t>
            </a:r>
            <a:r>
              <a:rPr lang="en-US" dirty="0"/>
              <a:t> to become chronic</a:t>
            </a:r>
          </a:p>
        </p:txBody>
      </p:sp>
    </p:spTree>
    <p:extLst>
      <p:ext uri="{BB962C8B-B14F-4D97-AF65-F5344CB8AC3E}">
        <p14:creationId xmlns:p14="http://schemas.microsoft.com/office/powerpoint/2010/main" val="13091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Vaccine development has proved very difficult for malaria.</a:t>
            </a:r>
          </a:p>
          <a:p>
            <a:r>
              <a:rPr lang="en-US" dirty="0"/>
              <a:t>Understanding of chronic malaria infection has focused on antigenic variation of </a:t>
            </a:r>
            <a:r>
              <a:rPr lang="en-US" i="1" dirty="0" err="1"/>
              <a:t>var</a:t>
            </a:r>
            <a:r>
              <a:rPr lang="en-US" i="1" dirty="0"/>
              <a:t> </a:t>
            </a:r>
            <a:r>
              <a:rPr lang="en-US" dirty="0"/>
              <a:t>genes.</a:t>
            </a:r>
          </a:p>
          <a:p>
            <a:pPr lvl="1"/>
            <a:r>
              <a:rPr lang="en-US" i="1" dirty="0" err="1"/>
              <a:t>Var</a:t>
            </a:r>
            <a:r>
              <a:rPr lang="en-US" dirty="0"/>
              <a:t> absent in most species</a:t>
            </a:r>
          </a:p>
          <a:p>
            <a:pPr lvl="1"/>
            <a:r>
              <a:rPr lang="en-US" dirty="0"/>
              <a:t>Don’t fully explain chronic infection</a:t>
            </a:r>
          </a:p>
          <a:p>
            <a:pPr lvl="1"/>
            <a:r>
              <a:rPr lang="en-US" dirty="0"/>
              <a:t>Little work in vivo, especially in early stages</a:t>
            </a:r>
          </a:p>
          <a:p>
            <a:r>
              <a:rPr lang="en-US" dirty="0"/>
              <a:t>However all malaria species have </a:t>
            </a:r>
            <a:r>
              <a:rPr lang="en-US" i="1" dirty="0" err="1"/>
              <a:t>pir</a:t>
            </a:r>
            <a:r>
              <a:rPr lang="en-US" dirty="0"/>
              <a:t> genes.</a:t>
            </a:r>
          </a:p>
          <a:p>
            <a:pPr lvl="1"/>
            <a:r>
              <a:rPr lang="en-US" dirty="0"/>
              <a:t>A universal means to establish chronic infection in </a:t>
            </a:r>
            <a:r>
              <a:rPr lang="en-US" i="1" dirty="0"/>
              <a:t>Plasmodium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980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Genome sequencing gives us access to the full complement of genes in an organism</a:t>
            </a:r>
          </a:p>
          <a:p>
            <a:r>
              <a:rPr lang="en-US" dirty="0"/>
              <a:t>Genomic context can give us clues about biology</a:t>
            </a:r>
          </a:p>
          <a:p>
            <a:r>
              <a:rPr lang="en-US" dirty="0" err="1"/>
              <a:t>Genomics+Bioinformatics</a:t>
            </a:r>
            <a:r>
              <a:rPr lang="en-US" dirty="0"/>
              <a:t> does not give us silver bullets</a:t>
            </a:r>
          </a:p>
          <a:p>
            <a:r>
              <a:rPr lang="en-US" dirty="0" err="1"/>
              <a:t>Apicomplexa</a:t>
            </a:r>
            <a:r>
              <a:rPr lang="en-US" dirty="0"/>
              <a:t> have an array of rapidly evolving genes which interact with their hosts</a:t>
            </a:r>
          </a:p>
          <a:p>
            <a:r>
              <a:rPr lang="en-US" dirty="0"/>
              <a:t>By better understanding these we hope to come up with new ways to defeat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2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27"/>
            <a:ext cx="8229600" cy="1143000"/>
          </a:xfrm>
        </p:spPr>
        <p:txBody>
          <a:bodyPr/>
          <a:lstStyle/>
          <a:p>
            <a:r>
              <a:rPr lang="en-US" dirty="0" err="1"/>
              <a:t>Eimeria</a:t>
            </a:r>
            <a:r>
              <a:rPr lang="en-US" dirty="0"/>
              <a:t> acknowledgments</a:t>
            </a:r>
          </a:p>
        </p:txBody>
      </p:sp>
      <p:pic>
        <p:nvPicPr>
          <p:cNvPr id="4" name="Picture 3" descr="Sang_Log_Lge_2col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32" y="5990017"/>
            <a:ext cx="2577350" cy="753240"/>
          </a:xfrm>
          <a:prstGeom prst="rect">
            <a:avLst/>
          </a:prstGeom>
        </p:spPr>
      </p:pic>
      <p:pic>
        <p:nvPicPr>
          <p:cNvPr id="5" name="Picture 4" descr="new-bbsrc-colour-cmyk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5" y="6035343"/>
            <a:ext cx="2614377" cy="658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6899" y="893945"/>
            <a:ext cx="25022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Pirbright</a:t>
            </a:r>
            <a:r>
              <a:rPr lang="en-US" sz="1000" b="1" dirty="0"/>
              <a:t> Institute</a:t>
            </a:r>
          </a:p>
          <a:p>
            <a:r>
              <a:rPr lang="en-US" sz="1000" dirty="0"/>
              <a:t>Karen </a:t>
            </a:r>
            <a:r>
              <a:rPr lang="en-US" sz="1000" dirty="0" err="1"/>
              <a:t>Billington</a:t>
            </a:r>
            <a:r>
              <a:rPr lang="en-US" sz="1000" dirty="0"/>
              <a:t> </a:t>
            </a:r>
          </a:p>
          <a:p>
            <a:r>
              <a:rPr lang="en-US" sz="1000" dirty="0"/>
              <a:t>Chandra </a:t>
            </a:r>
            <a:r>
              <a:rPr lang="en-US" sz="1000" dirty="0" err="1"/>
              <a:t>Subramaniam</a:t>
            </a:r>
            <a:r>
              <a:rPr lang="en-US" sz="1000" dirty="0"/>
              <a:t> </a:t>
            </a:r>
          </a:p>
          <a:p>
            <a:r>
              <a:rPr lang="en-US" sz="1000" dirty="0"/>
              <a:t>Martin William Shirley </a:t>
            </a:r>
            <a:endParaRPr lang="en-US" sz="1000" b="1" dirty="0"/>
          </a:p>
          <a:p>
            <a:endParaRPr lang="en-US" sz="1000" b="1" dirty="0"/>
          </a:p>
          <a:p>
            <a:r>
              <a:rPr lang="en-US" sz="1000" b="1" dirty="0"/>
              <a:t>MRC LMB</a:t>
            </a:r>
          </a:p>
          <a:p>
            <a:r>
              <a:rPr lang="en-US" sz="1000" dirty="0"/>
              <a:t>Paul Dear</a:t>
            </a:r>
            <a:r>
              <a:rPr lang="en-GB" sz="1000" dirty="0"/>
              <a:t> </a:t>
            </a:r>
            <a:endParaRPr lang="en-US" sz="1000" b="1" dirty="0"/>
          </a:p>
          <a:p>
            <a:endParaRPr lang="en-US" sz="1000" dirty="0"/>
          </a:p>
          <a:p>
            <a:r>
              <a:rPr lang="en-US" sz="1000" b="1" dirty="0" err="1"/>
              <a:t>Universidade</a:t>
            </a:r>
            <a:r>
              <a:rPr lang="en-US" sz="1000" b="1" dirty="0"/>
              <a:t> de São Paulo</a:t>
            </a:r>
            <a:r>
              <a:rPr lang="en-GB" sz="1000" dirty="0"/>
              <a:t> </a:t>
            </a:r>
          </a:p>
          <a:p>
            <a:r>
              <a:rPr lang="en-US" sz="1000" dirty="0"/>
              <a:t>Arthur Gruber</a:t>
            </a:r>
          </a:p>
          <a:p>
            <a:endParaRPr lang="en-US" sz="1000" dirty="0"/>
          </a:p>
          <a:p>
            <a:r>
              <a:rPr lang="en-US" sz="1000" b="1" dirty="0"/>
              <a:t>Sick Kids, Toronto</a:t>
            </a:r>
          </a:p>
          <a:p>
            <a:r>
              <a:rPr lang="en-US" sz="1000" dirty="0"/>
              <a:t>Stacy Hung</a:t>
            </a:r>
          </a:p>
          <a:p>
            <a:r>
              <a:rPr lang="en-US" sz="1000" dirty="0"/>
              <a:t>John Parkinson</a:t>
            </a:r>
            <a:r>
              <a:rPr lang="en-GB" sz="1000" dirty="0"/>
              <a:t> </a:t>
            </a:r>
          </a:p>
          <a:p>
            <a:endParaRPr lang="en-GB" sz="1000" dirty="0"/>
          </a:p>
          <a:p>
            <a:r>
              <a:rPr lang="en-US" sz="1000" b="1" dirty="0"/>
              <a:t>Nippon Institute for Biological Science</a:t>
            </a:r>
            <a:r>
              <a:rPr lang="en-GB" sz="1000" b="1" dirty="0"/>
              <a:t> </a:t>
            </a:r>
          </a:p>
          <a:p>
            <a:r>
              <a:rPr lang="en-US" sz="1000" dirty="0"/>
              <a:t>Fumiya Kawahara</a:t>
            </a:r>
          </a:p>
          <a:p>
            <a:endParaRPr lang="en-US" sz="1000" dirty="0"/>
          </a:p>
          <a:p>
            <a:r>
              <a:rPr lang="en-US" sz="1000" b="1" dirty="0"/>
              <a:t>University of Liverpool</a:t>
            </a:r>
          </a:p>
          <a:p>
            <a:r>
              <a:rPr lang="en-US" sz="1000" dirty="0"/>
              <a:t>Alasdair </a:t>
            </a:r>
            <a:r>
              <a:rPr lang="en-US" sz="1000" dirty="0" err="1"/>
              <a:t>Ivens</a:t>
            </a:r>
            <a:endParaRPr lang="en-US" sz="1000" dirty="0"/>
          </a:p>
          <a:p>
            <a:endParaRPr lang="en-US" sz="1000" dirty="0"/>
          </a:p>
          <a:p>
            <a:endParaRPr lang="en-GB" sz="1000" dirty="0"/>
          </a:p>
          <a:p>
            <a:endParaRPr lang="en-GB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570" y="892899"/>
            <a:ext cx="22806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Wellcome</a:t>
            </a:r>
            <a:r>
              <a:rPr lang="en-US" sz="1000" b="1" dirty="0"/>
              <a:t> Trust Sanger Institute</a:t>
            </a:r>
          </a:p>
          <a:p>
            <a:r>
              <a:rPr lang="en-US" sz="1000" dirty="0"/>
              <a:t>Thomas Dan Otto </a:t>
            </a:r>
          </a:p>
          <a:p>
            <a:r>
              <a:rPr lang="en-US" sz="1000" dirty="0" err="1"/>
              <a:t>Hardeep</a:t>
            </a:r>
            <a:r>
              <a:rPr lang="en-US" sz="1000" dirty="0"/>
              <a:t> </a:t>
            </a:r>
            <a:r>
              <a:rPr lang="en-US" sz="1000" dirty="0" err="1"/>
              <a:t>Naghra</a:t>
            </a:r>
            <a:endParaRPr lang="en-US" sz="1000" dirty="0"/>
          </a:p>
          <a:p>
            <a:r>
              <a:rPr lang="en-US" sz="1000" dirty="0"/>
              <a:t>Alejandro Sanchez-Flores</a:t>
            </a:r>
          </a:p>
          <a:p>
            <a:r>
              <a:rPr lang="en-US" sz="1000" dirty="0"/>
              <a:t>Hilary P Browne </a:t>
            </a:r>
          </a:p>
          <a:p>
            <a:r>
              <a:rPr lang="en-US" sz="1000" dirty="0"/>
              <a:t>Matthew Dunn</a:t>
            </a:r>
          </a:p>
          <a:p>
            <a:r>
              <a:rPr lang="en-US" sz="1000" dirty="0"/>
              <a:t>Mandy Sanders </a:t>
            </a:r>
          </a:p>
          <a:p>
            <a:r>
              <a:rPr lang="en-US" sz="1000" dirty="0"/>
              <a:t>Bart </a:t>
            </a:r>
            <a:r>
              <a:rPr lang="en-US" sz="1000" dirty="0" err="1"/>
              <a:t>Barrell</a:t>
            </a:r>
            <a:r>
              <a:rPr lang="en-US" sz="1000" dirty="0"/>
              <a:t> </a:t>
            </a:r>
          </a:p>
          <a:p>
            <a:r>
              <a:rPr lang="en-US" sz="1000" dirty="0"/>
              <a:t>Marie-</a:t>
            </a:r>
            <a:r>
              <a:rPr lang="en-US" sz="1000" dirty="0" err="1"/>
              <a:t>Adèle</a:t>
            </a:r>
            <a:r>
              <a:rPr lang="en-US" sz="1000" dirty="0"/>
              <a:t> </a:t>
            </a:r>
            <a:r>
              <a:rPr lang="en-US" sz="1000" dirty="0" err="1"/>
              <a:t>Rajandream</a:t>
            </a:r>
            <a:r>
              <a:rPr lang="en-US" sz="1000" dirty="0"/>
              <a:t> Matthew </a:t>
            </a:r>
            <a:r>
              <a:rPr lang="en-US" sz="1000" dirty="0" err="1"/>
              <a:t>Berriman</a:t>
            </a:r>
            <a:r>
              <a:rPr lang="en-US" sz="1000" dirty="0"/>
              <a:t> </a:t>
            </a:r>
          </a:p>
          <a:p>
            <a:endParaRPr lang="en-US" sz="1000" b="1" dirty="0"/>
          </a:p>
          <a:p>
            <a:r>
              <a:rPr lang="en-US" sz="1000" b="1" dirty="0"/>
              <a:t>KAUST</a:t>
            </a:r>
          </a:p>
          <a:p>
            <a:r>
              <a:rPr lang="en-US" sz="1000" dirty="0" err="1"/>
              <a:t>Arnab</a:t>
            </a:r>
            <a:r>
              <a:rPr lang="en-US" sz="1000" dirty="0"/>
              <a:t> Pain</a:t>
            </a:r>
          </a:p>
          <a:p>
            <a:r>
              <a:rPr lang="en-US" sz="1000" dirty="0" err="1"/>
              <a:t>Hifzur</a:t>
            </a:r>
            <a:r>
              <a:rPr lang="en-US" sz="1000" dirty="0"/>
              <a:t> Ansari </a:t>
            </a:r>
          </a:p>
          <a:p>
            <a:r>
              <a:rPr lang="en-US" sz="1000" dirty="0" err="1"/>
              <a:t>Tareq</a:t>
            </a:r>
            <a:r>
              <a:rPr lang="en-US" sz="1000" dirty="0"/>
              <a:t> </a:t>
            </a:r>
            <a:r>
              <a:rPr lang="en-US" sz="1000" dirty="0" err="1"/>
              <a:t>Malas</a:t>
            </a:r>
            <a:endParaRPr lang="en-US" sz="1000" dirty="0"/>
          </a:p>
          <a:p>
            <a:r>
              <a:rPr lang="en-US" sz="1000" dirty="0" err="1"/>
              <a:t>Mridul</a:t>
            </a:r>
            <a:r>
              <a:rPr lang="en-US" sz="1000" dirty="0"/>
              <a:t> Nair </a:t>
            </a:r>
          </a:p>
          <a:p>
            <a:r>
              <a:rPr lang="en-US" sz="1000" dirty="0"/>
              <a:t>Yong Woo    </a:t>
            </a:r>
          </a:p>
          <a:p>
            <a:endParaRPr lang="en-US" sz="1000" dirty="0"/>
          </a:p>
          <a:p>
            <a:r>
              <a:rPr lang="en-US" sz="1000" b="1" dirty="0"/>
              <a:t>Royal Veterinary College</a:t>
            </a:r>
          </a:p>
          <a:p>
            <a:r>
              <a:rPr lang="en-US" sz="1000" dirty="0"/>
              <a:t>Fiona </a:t>
            </a:r>
            <a:r>
              <a:rPr lang="en-US" sz="1000" dirty="0" err="1"/>
              <a:t>Tomley</a:t>
            </a:r>
            <a:endParaRPr lang="en-US" sz="1000" dirty="0"/>
          </a:p>
          <a:p>
            <a:r>
              <a:rPr lang="en-US" sz="1000" dirty="0" err="1"/>
              <a:t>Damer</a:t>
            </a:r>
            <a:r>
              <a:rPr lang="en-US" sz="1000" dirty="0"/>
              <a:t> Blake</a:t>
            </a:r>
          </a:p>
          <a:p>
            <a:endParaRPr lang="en-GB" sz="1000" dirty="0"/>
          </a:p>
          <a:p>
            <a:r>
              <a:rPr lang="en-US" sz="1000" b="1" dirty="0"/>
              <a:t>Malaysia Genome Institute</a:t>
            </a:r>
          </a:p>
          <a:p>
            <a:r>
              <a:rPr lang="en-US" sz="1000" dirty="0" err="1"/>
              <a:t>Kiew-Lian</a:t>
            </a:r>
            <a:r>
              <a:rPr lang="en-US" sz="1000" dirty="0"/>
              <a:t> Wan</a:t>
            </a:r>
            <a:r>
              <a:rPr lang="en-GB" sz="1000" dirty="0"/>
              <a:t> </a:t>
            </a:r>
            <a:endParaRPr lang="en-US" sz="1000" dirty="0"/>
          </a:p>
          <a:p>
            <a:r>
              <a:rPr lang="en-US" sz="1000" dirty="0"/>
              <a:t>Yea-Ling </a:t>
            </a:r>
            <a:r>
              <a:rPr lang="en-US" sz="1000" dirty="0" err="1"/>
              <a:t>Tay</a:t>
            </a:r>
            <a:endParaRPr lang="en-GB" sz="1000" dirty="0"/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55" y="5631895"/>
            <a:ext cx="2419945" cy="12261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72952" y="889697"/>
            <a:ext cx="26734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Immunology Frontier Research Center , Osaka</a:t>
            </a:r>
          </a:p>
          <a:p>
            <a:r>
              <a:rPr lang="en-US" sz="1000" dirty="0"/>
              <a:t>Diego Miranda-</a:t>
            </a:r>
            <a:r>
              <a:rPr lang="en-US" sz="1000" dirty="0" err="1"/>
              <a:t>Saavedra</a:t>
            </a:r>
            <a:endParaRPr lang="en-US" sz="1000" dirty="0"/>
          </a:p>
          <a:p>
            <a:endParaRPr lang="en-US" sz="1000" dirty="0"/>
          </a:p>
          <a:p>
            <a:r>
              <a:rPr lang="en-US" sz="1000" b="1" dirty="0"/>
              <a:t>University of Copenhagen</a:t>
            </a:r>
            <a:r>
              <a:rPr lang="en-GB" sz="1000" b="1" dirty="0"/>
              <a:t> </a:t>
            </a:r>
            <a:endParaRPr lang="en-US" sz="1000" b="1" dirty="0"/>
          </a:p>
          <a:p>
            <a:r>
              <a:rPr lang="en-US" sz="1000" dirty="0"/>
              <a:t>Tobias </a:t>
            </a:r>
            <a:r>
              <a:rPr lang="en-US" sz="1000" dirty="0" err="1"/>
              <a:t>Mourier</a:t>
            </a:r>
            <a:r>
              <a:rPr lang="en-GB" sz="1000" dirty="0"/>
              <a:t> </a:t>
            </a:r>
          </a:p>
          <a:p>
            <a:endParaRPr lang="en-GB" sz="1000" b="1" dirty="0"/>
          </a:p>
          <a:p>
            <a:r>
              <a:rPr lang="en-GB" sz="1000" b="1" dirty="0"/>
              <a:t>European Bioinformatics Institute, Cambridge</a:t>
            </a:r>
          </a:p>
          <a:p>
            <a:r>
              <a:rPr lang="en-US" sz="1000" dirty="0"/>
              <a:t>Neil Rawlings</a:t>
            </a:r>
          </a:p>
          <a:p>
            <a:endParaRPr lang="en-US" sz="1000" baseline="30000" dirty="0"/>
          </a:p>
          <a:p>
            <a:r>
              <a:rPr lang="en-US" sz="1000" b="1" dirty="0" err="1"/>
              <a:t>Monash</a:t>
            </a:r>
            <a:r>
              <a:rPr lang="en-US" sz="1000" b="1" dirty="0"/>
              <a:t> University</a:t>
            </a:r>
            <a:r>
              <a:rPr lang="en-GB" sz="1000" b="1" dirty="0"/>
              <a:t> </a:t>
            </a:r>
            <a:endParaRPr lang="en-US" sz="1000" b="1" baseline="30000" dirty="0"/>
          </a:p>
          <a:p>
            <a:r>
              <a:rPr lang="en-US" sz="1000" dirty="0"/>
              <a:t>Christian </a:t>
            </a:r>
            <a:r>
              <a:rPr lang="en-US" sz="1000" dirty="0" err="1"/>
              <a:t>Doerig</a:t>
            </a:r>
            <a:endParaRPr lang="en-US" sz="1000" dirty="0"/>
          </a:p>
          <a:p>
            <a:endParaRPr lang="en-US" sz="1000" baseline="30000" dirty="0"/>
          </a:p>
          <a:p>
            <a:r>
              <a:rPr lang="en-US" sz="1000" b="1" dirty="0"/>
              <a:t>Centers for Disease Control and Prevention </a:t>
            </a:r>
          </a:p>
          <a:p>
            <a:r>
              <a:rPr lang="en-US" sz="1000" dirty="0"/>
              <a:t>Pierre </a:t>
            </a:r>
            <a:r>
              <a:rPr lang="en-US" sz="1000" dirty="0" err="1"/>
              <a:t>Rivailler</a:t>
            </a:r>
            <a:r>
              <a:rPr lang="en-US" sz="1000" dirty="0"/>
              <a:t> </a:t>
            </a:r>
          </a:p>
          <a:p>
            <a:endParaRPr lang="en-US" sz="1000" dirty="0"/>
          </a:p>
          <a:p>
            <a:r>
              <a:rPr lang="en-US" sz="1000" b="1" dirty="0"/>
              <a:t>Amgen Ltd</a:t>
            </a:r>
          </a:p>
          <a:p>
            <a:r>
              <a:rPr lang="en-US" sz="1000" dirty="0" err="1"/>
              <a:t>Xikun</a:t>
            </a:r>
            <a:r>
              <a:rPr lang="en-US" sz="1000" dirty="0"/>
              <a:t> Wu </a:t>
            </a:r>
            <a:endParaRPr lang="en-US" sz="1000" baseline="30000" dirty="0"/>
          </a:p>
          <a:p>
            <a:endParaRPr lang="en-US" sz="1000" b="1" baseline="30000" dirty="0"/>
          </a:p>
          <a:p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4208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7857F0-05BF-7C4B-9F35-9789FBF5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790" y="1040402"/>
            <a:ext cx="391958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Malaria work</a:t>
            </a:r>
          </a:p>
          <a:p>
            <a:endParaRPr lang="en-US" sz="1600" b="1" dirty="0"/>
          </a:p>
          <a:p>
            <a:r>
              <a:rPr lang="en-US" sz="1600" b="1" dirty="0" err="1"/>
              <a:t>Wellcome</a:t>
            </a:r>
            <a:r>
              <a:rPr lang="en-US" sz="1600" b="1" dirty="0"/>
              <a:t> Trust Sanger Institute</a:t>
            </a:r>
          </a:p>
          <a:p>
            <a:r>
              <a:rPr lang="en-US" sz="1600" dirty="0"/>
              <a:t>Matt </a:t>
            </a:r>
            <a:r>
              <a:rPr lang="en-US" sz="1600" dirty="0" err="1"/>
              <a:t>Berriman</a:t>
            </a:r>
            <a:endParaRPr lang="en-US" sz="1600" dirty="0"/>
          </a:p>
          <a:p>
            <a:r>
              <a:rPr lang="en-US" sz="1600" dirty="0"/>
              <a:t>Chris </a:t>
            </a:r>
            <a:r>
              <a:rPr lang="en-US" sz="1600" dirty="0" err="1"/>
              <a:t>Newbold</a:t>
            </a:r>
            <a:endParaRPr lang="en-US" sz="1600" dirty="0"/>
          </a:p>
          <a:p>
            <a:r>
              <a:rPr lang="en-US" sz="1600" dirty="0"/>
              <a:t>Mandy Sanders</a:t>
            </a:r>
          </a:p>
          <a:p>
            <a:r>
              <a:rPr lang="en-US" sz="1600" dirty="0"/>
              <a:t>Ulrike Boehme</a:t>
            </a:r>
          </a:p>
          <a:p>
            <a:r>
              <a:rPr lang="en-US" sz="1600" dirty="0"/>
              <a:t>Thomas Dan Otto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ang_Log_Lge_2col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90" y="6104760"/>
            <a:ext cx="2577350" cy="75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202" y="5997403"/>
            <a:ext cx="1936343" cy="86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5789"/>
            <a:ext cx="8229600" cy="1143000"/>
          </a:xfrm>
        </p:spPr>
        <p:txBody>
          <a:bodyPr/>
          <a:lstStyle/>
          <a:p>
            <a:r>
              <a:rPr lang="en-US" dirty="0"/>
              <a:t>Plasmodium acknowledgements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27" y="5479502"/>
            <a:ext cx="1266569" cy="13784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C1FC8F-BC08-5442-9A04-7CE8C3EDF734}"/>
              </a:ext>
            </a:extLst>
          </p:cNvPr>
          <p:cNvSpPr/>
          <p:nvPr/>
        </p:nvSpPr>
        <p:spPr>
          <a:xfrm>
            <a:off x="4072411" y="1040401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Francis Crick Institute</a:t>
            </a:r>
          </a:p>
          <a:p>
            <a:r>
              <a:rPr lang="en-US" b="1" u="sng" dirty="0"/>
              <a:t>Jean Langhorne</a:t>
            </a:r>
          </a:p>
          <a:p>
            <a:r>
              <a:rPr lang="en-US" b="1" u="sng" dirty="0"/>
              <a:t>Thibaut </a:t>
            </a:r>
            <a:r>
              <a:rPr lang="en-US" b="1" u="sng" dirty="0" err="1"/>
              <a:t>Brugat</a:t>
            </a:r>
            <a:endParaRPr lang="en-US" b="1" u="sng" dirty="0"/>
          </a:p>
          <a:p>
            <a:r>
              <a:rPr lang="en-US" dirty="0"/>
              <a:t>Deirdre Cunningham</a:t>
            </a:r>
          </a:p>
          <a:p>
            <a:r>
              <a:rPr lang="en-US" dirty="0"/>
              <a:t>Sarah McLaughlin</a:t>
            </a:r>
            <a:endParaRPr lang="en-US" baseline="30000" dirty="0"/>
          </a:p>
          <a:p>
            <a:r>
              <a:rPr lang="en-US" dirty="0" err="1"/>
              <a:t>Garikai</a:t>
            </a:r>
            <a:r>
              <a:rPr lang="en-US" dirty="0"/>
              <a:t> </a:t>
            </a:r>
            <a:r>
              <a:rPr lang="en-US" dirty="0" err="1"/>
              <a:t>Kushinga</a:t>
            </a:r>
            <a:endParaRPr lang="en-US" baseline="30000" dirty="0"/>
          </a:p>
          <a:p>
            <a:r>
              <a:rPr lang="en-US" dirty="0"/>
              <a:t>Irene </a:t>
            </a:r>
            <a:r>
              <a:rPr lang="en-US" dirty="0" err="1"/>
              <a:t>Tumwine</a:t>
            </a:r>
            <a:endParaRPr lang="en-GB" dirty="0"/>
          </a:p>
          <a:p>
            <a:r>
              <a:rPr lang="en-GB" dirty="0"/>
              <a:t>Sarah Amis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AE571-8D40-944C-8FB7-E1FF7966965A}"/>
              </a:ext>
            </a:extLst>
          </p:cNvPr>
          <p:cNvSpPr/>
          <p:nvPr/>
        </p:nvSpPr>
        <p:spPr>
          <a:xfrm>
            <a:off x="310790" y="339301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/>
              <a:t>University of Edinburgh</a:t>
            </a:r>
          </a:p>
          <a:p>
            <a:r>
              <a:rPr lang="en-US" sz="1600" dirty="0"/>
              <a:t>Phil Spence</a:t>
            </a:r>
          </a:p>
        </p:txBody>
      </p:sp>
    </p:spTree>
    <p:extLst>
      <p:ext uri="{BB962C8B-B14F-4D97-AF65-F5344CB8AC3E}">
        <p14:creationId xmlns:p14="http://schemas.microsoft.com/office/powerpoint/2010/main" val="82194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Apicomplexa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065775" cy="48781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Entirely parasitic group of </a:t>
            </a:r>
            <a:r>
              <a:rPr lang="en-US" dirty="0" err="1"/>
              <a:t>protists</a:t>
            </a:r>
            <a:endParaRPr lang="en-US" dirty="0"/>
          </a:p>
          <a:p>
            <a:r>
              <a:rPr lang="en-US" dirty="0"/>
              <a:t>&gt;5000 described species </a:t>
            </a:r>
          </a:p>
          <a:p>
            <a:r>
              <a:rPr lang="en-US" dirty="0"/>
              <a:t>Seven genera infect humans: </a:t>
            </a:r>
            <a:r>
              <a:rPr lang="en-US" i="1" dirty="0"/>
              <a:t>Plasmodium, </a:t>
            </a:r>
            <a:r>
              <a:rPr lang="en-US" i="1" dirty="0" err="1"/>
              <a:t>Babesia</a:t>
            </a:r>
            <a:r>
              <a:rPr lang="en-US" i="1" dirty="0"/>
              <a:t>, Cryptosporidium, </a:t>
            </a:r>
            <a:r>
              <a:rPr lang="en-US" i="1" dirty="0" err="1"/>
              <a:t>Isospora</a:t>
            </a:r>
            <a:r>
              <a:rPr lang="en-US" i="1" dirty="0"/>
              <a:t>, </a:t>
            </a:r>
            <a:r>
              <a:rPr lang="en-US" i="1" dirty="0" err="1"/>
              <a:t>Toxoplasma</a:t>
            </a:r>
            <a:r>
              <a:rPr lang="en-US" i="1" dirty="0"/>
              <a:t>, </a:t>
            </a:r>
            <a:r>
              <a:rPr lang="en-US" i="1" dirty="0" err="1"/>
              <a:t>Cyclospora</a:t>
            </a:r>
            <a:r>
              <a:rPr lang="en-US" dirty="0"/>
              <a:t> and </a:t>
            </a:r>
            <a:r>
              <a:rPr lang="en-US" i="1" dirty="0" err="1"/>
              <a:t>Sarcocystis</a:t>
            </a:r>
            <a:endParaRPr lang="en-US" dirty="0"/>
          </a:p>
          <a:p>
            <a:r>
              <a:rPr lang="en-US" dirty="0"/>
              <a:t>Several other are important livestock parasites: </a:t>
            </a:r>
            <a:r>
              <a:rPr lang="en-US" i="1" dirty="0" err="1"/>
              <a:t>Neospora</a:t>
            </a:r>
            <a:r>
              <a:rPr lang="en-US" dirty="0"/>
              <a:t>, </a:t>
            </a:r>
            <a:r>
              <a:rPr lang="en-US" i="1" dirty="0" err="1"/>
              <a:t>Eimeria</a:t>
            </a:r>
            <a:r>
              <a:rPr lang="en-US" dirty="0"/>
              <a:t>, </a:t>
            </a:r>
            <a:r>
              <a:rPr lang="en-US" i="1" dirty="0" err="1"/>
              <a:t>Theileria</a:t>
            </a:r>
            <a:endParaRPr lang="en-US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2975" y="1600200"/>
            <a:ext cx="1904108" cy="476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5661331" y="2761347"/>
            <a:ext cx="1143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61331" y="2315159"/>
            <a:ext cx="1143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67271" y="3533596"/>
            <a:ext cx="1083247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45490" y="2130493"/>
            <a:ext cx="17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Micronemes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845490" y="2578269"/>
            <a:ext cx="17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Rhoptries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991363" y="3321032"/>
            <a:ext cx="17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granules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15825" y="3174799"/>
            <a:ext cx="1143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59137" y="2968862"/>
            <a:ext cx="176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antigens</a:t>
            </a:r>
          </a:p>
        </p:txBody>
      </p:sp>
    </p:spTree>
    <p:extLst>
      <p:ext uri="{BB962C8B-B14F-4D97-AF65-F5344CB8AC3E}">
        <p14:creationId xmlns:p14="http://schemas.microsoft.com/office/powerpoint/2010/main" val="123584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food security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4"/>
          <a:stretch/>
        </p:blipFill>
        <p:spPr bwMode="auto">
          <a:xfrm>
            <a:off x="1772417" y="1790111"/>
            <a:ext cx="5432396" cy="423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77170" y="6455569"/>
            <a:ext cx="2093369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400" dirty="0" err="1">
                <a:latin typeface="+mn-lt"/>
              </a:rPr>
              <a:t>Godfray</a:t>
            </a:r>
            <a:r>
              <a:rPr lang="en-GB" sz="1400" dirty="0">
                <a:latin typeface="+mn-lt"/>
              </a:rPr>
              <a:t> et al., Science 2010</a:t>
            </a:r>
          </a:p>
        </p:txBody>
      </p:sp>
    </p:spTree>
    <p:extLst>
      <p:ext uri="{BB962C8B-B14F-4D97-AF65-F5344CB8AC3E}">
        <p14:creationId xmlns:p14="http://schemas.microsoft.com/office/powerpoint/2010/main" val="157843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Fascinating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Parasitology</a:t>
            </a:r>
          </a:p>
          <a:p>
            <a:pPr lvl="1"/>
            <a:r>
              <a:rPr lang="en-US" dirty="0"/>
              <a:t>Adaptation to a simpler life cycle than other </a:t>
            </a:r>
            <a:r>
              <a:rPr lang="en-US" dirty="0" err="1"/>
              <a:t>Coccidia</a:t>
            </a:r>
            <a:r>
              <a:rPr lang="en-US" dirty="0"/>
              <a:t> (e.g. Toxoplasma)</a:t>
            </a:r>
          </a:p>
          <a:p>
            <a:r>
              <a:rPr lang="en-US" dirty="0"/>
              <a:t>Genome biology</a:t>
            </a:r>
          </a:p>
          <a:p>
            <a:pPr lvl="1"/>
            <a:r>
              <a:rPr lang="en-US" dirty="0"/>
              <a:t>Hints about unusual genome structure</a:t>
            </a:r>
          </a:p>
          <a:p>
            <a:r>
              <a:rPr lang="en-US" dirty="0"/>
              <a:t>Host-parasite interactions</a:t>
            </a:r>
          </a:p>
          <a:p>
            <a:pPr lvl="1"/>
            <a:r>
              <a:rPr lang="en-US" dirty="0"/>
              <a:t>Tissue specificity</a:t>
            </a:r>
          </a:p>
          <a:p>
            <a:pPr lvl="1"/>
            <a:r>
              <a:rPr lang="en-US" dirty="0"/>
              <a:t>Interaction with the immune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 and </a:t>
            </a:r>
            <a:r>
              <a:rPr lang="en-US" dirty="0" err="1"/>
              <a:t>synteny</a:t>
            </a:r>
            <a:endParaRPr lang="en-US" dirty="0"/>
          </a:p>
        </p:txBody>
      </p:sp>
      <p:pic>
        <p:nvPicPr>
          <p:cNvPr id="4" name="Picture 3" descr="phyloge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8" y="2623092"/>
            <a:ext cx="2688426" cy="1777043"/>
          </a:xfrm>
          <a:prstGeom prst="rect">
            <a:avLst/>
          </a:prstGeom>
        </p:spPr>
      </p:pic>
      <p:pic>
        <p:nvPicPr>
          <p:cNvPr id="5" name="Picture 4" descr="synten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63" y="1329461"/>
            <a:ext cx="4401110" cy="542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19" y="6446359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</a:t>
            </a:r>
            <a:r>
              <a:rPr lang="en-US" sz="1400"/>
              <a:t>al. </a:t>
            </a:r>
            <a:r>
              <a:rPr lang="en-US" sz="1400" dirty="0"/>
              <a:t>(2014), Genome Research</a:t>
            </a:r>
          </a:p>
        </p:txBody>
      </p:sp>
    </p:spTree>
    <p:extLst>
      <p:ext uri="{BB962C8B-B14F-4D97-AF65-F5344CB8AC3E}">
        <p14:creationId xmlns:p14="http://schemas.microsoft.com/office/powerpoint/2010/main" val="13635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Eimeria</a:t>
            </a:r>
            <a:r>
              <a:rPr lang="en-US" dirty="0"/>
              <a:t> genes are littered with repeats</a:t>
            </a:r>
          </a:p>
        </p:txBody>
      </p:sp>
      <p:pic>
        <p:nvPicPr>
          <p:cNvPr id="5" name="Picture 4" descr="Fig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519"/>
            <a:ext cx="4148466" cy="3572375"/>
          </a:xfrm>
          <a:prstGeom prst="rect">
            <a:avLst/>
          </a:prstGeom>
        </p:spPr>
      </p:pic>
      <p:pic>
        <p:nvPicPr>
          <p:cNvPr id="6" name="Picture 5" descr="Fig5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11" y="1890441"/>
            <a:ext cx="3971677" cy="3154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9578" y="6435386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</a:t>
            </a:r>
            <a:r>
              <a:rPr lang="en-US" sz="1400"/>
              <a:t>al. </a:t>
            </a:r>
            <a:r>
              <a:rPr lang="en-US" sz="1400" dirty="0"/>
              <a:t>(2014), Genome Research</a:t>
            </a:r>
          </a:p>
        </p:txBody>
      </p:sp>
    </p:spTree>
    <p:extLst>
      <p:ext uri="{BB962C8B-B14F-4D97-AF65-F5344CB8AC3E}">
        <p14:creationId xmlns:p14="http://schemas.microsoft.com/office/powerpoint/2010/main" val="121253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Eimeria</a:t>
            </a:r>
            <a:r>
              <a:rPr lang="en-US" dirty="0"/>
              <a:t> proteins are littered with repeats</a:t>
            </a:r>
          </a:p>
        </p:txBody>
      </p:sp>
      <p:pic>
        <p:nvPicPr>
          <p:cNvPr id="4" name="Picture 3" descr="Fig5D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60" y="1449569"/>
            <a:ext cx="4256893" cy="4569735"/>
          </a:xfrm>
          <a:prstGeom prst="rect">
            <a:avLst/>
          </a:prstGeom>
        </p:spPr>
      </p:pic>
      <p:pic>
        <p:nvPicPr>
          <p:cNvPr id="5" name="Picture 4" descr="border_alignment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" y="2187612"/>
            <a:ext cx="4838012" cy="350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9578" y="6435386"/>
            <a:ext cx="29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Reid et </a:t>
            </a:r>
            <a:r>
              <a:rPr lang="en-US" sz="1400"/>
              <a:t>al. </a:t>
            </a:r>
            <a:r>
              <a:rPr lang="en-US" sz="1400" dirty="0"/>
              <a:t>(2014), Genome Research</a:t>
            </a:r>
          </a:p>
        </p:txBody>
      </p:sp>
    </p:spTree>
    <p:extLst>
      <p:ext uri="{BB962C8B-B14F-4D97-AF65-F5344CB8AC3E}">
        <p14:creationId xmlns:p14="http://schemas.microsoft.com/office/powerpoint/2010/main" val="119864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22420</TotalTime>
  <Words>1670</Words>
  <Application>Microsoft Macintosh PowerPoint</Application>
  <PresentationFormat>On-screen Show (4:3)</PresentationFormat>
  <Paragraphs>275</Paragraphs>
  <Slides>38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ＭＳ Ｐゴシック</vt:lpstr>
      <vt:lpstr>Arial</vt:lpstr>
      <vt:lpstr>Calibri</vt:lpstr>
      <vt:lpstr>msgothic</vt:lpstr>
      <vt:lpstr>Wingdings</vt:lpstr>
      <vt:lpstr>Office Theme</vt:lpstr>
      <vt:lpstr>Document</vt:lpstr>
      <vt:lpstr>Comparative genomics of apicomplexans – with a focus on large gene families</vt:lpstr>
      <vt:lpstr>Summary</vt:lpstr>
      <vt:lpstr>Apicomplexa</vt:lpstr>
      <vt:lpstr>Apicomplexa</vt:lpstr>
      <vt:lpstr>Ensuring food security</vt:lpstr>
      <vt:lpstr>Fascinating biology</vt:lpstr>
      <vt:lpstr>Phylogeny and synteny</vt:lpstr>
      <vt:lpstr>Eimeria genes are littered with repeats</vt:lpstr>
      <vt:lpstr>Eimeria proteins are littered with repeats</vt:lpstr>
      <vt:lpstr>PowerPoint Presentation</vt:lpstr>
      <vt:lpstr>Chromovirus retrotransposons</vt:lpstr>
      <vt:lpstr>Eimeria surface antigens - SAGs</vt:lpstr>
      <vt:lpstr>PowerPoint Presentation</vt:lpstr>
      <vt:lpstr>SAG function</vt:lpstr>
      <vt:lpstr>Distribution of sag subfamilies</vt:lpstr>
      <vt:lpstr>Toxoplasma surface antigen gene family (srs)</vt:lpstr>
      <vt:lpstr>Evolutionary origin of SAGs</vt:lpstr>
      <vt:lpstr>Conclusions</vt:lpstr>
      <vt:lpstr>Vector-borne parasites establish chronic infections because their transmission is unpredictable</vt:lpstr>
      <vt:lpstr>Antigenic variation in Plasmodium falciparum</vt:lpstr>
      <vt:lpstr>Immune response to P. chabaudi</vt:lpstr>
      <vt:lpstr>Chronic parasites express many fewer pir genes</vt:lpstr>
      <vt:lpstr>Are changes in gene expression consistent with antigenic variation?</vt:lpstr>
      <vt:lpstr>Conclusion I</vt:lpstr>
      <vt:lpstr>Finishing the Plasmodium chabaudi genome</vt:lpstr>
      <vt:lpstr>Old and new assembly stats</vt:lpstr>
      <vt:lpstr>Clustering of pir genes</vt:lpstr>
      <vt:lpstr>Distinctive pir gene loci are  associated with chronicity</vt:lpstr>
      <vt:lpstr>Increase in ChAPL expression is independent of the adaptive immune system</vt:lpstr>
      <vt:lpstr>Conclusion II</vt:lpstr>
      <vt:lpstr>Do chronic parasites have a different phenotype?</vt:lpstr>
      <vt:lpstr>Do ChAPL-expressing parasites exist early in infection?</vt:lpstr>
      <vt:lpstr>Can AAPL-expressing parasites establish chronic infection?</vt:lpstr>
      <vt:lpstr>Conclusions</vt:lpstr>
      <vt:lpstr>Why is this important?</vt:lpstr>
      <vt:lpstr>Summary</vt:lpstr>
      <vt:lpstr>Eimeria acknowledgments</vt:lpstr>
      <vt:lpstr>Plasmodium acknowledgements</vt:lpstr>
    </vt:vector>
  </TitlesOfParts>
  <Company>WTSI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Genomics</dc:title>
  <dc:creator>Adam Reid</dc:creator>
  <cp:lastModifiedBy>Adam Reid</cp:lastModifiedBy>
  <cp:revision>59</cp:revision>
  <dcterms:created xsi:type="dcterms:W3CDTF">2015-11-25T15:05:15Z</dcterms:created>
  <dcterms:modified xsi:type="dcterms:W3CDTF">2021-04-07T14:11:25Z</dcterms:modified>
</cp:coreProperties>
</file>